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56" r:id="rId5"/>
    <p:sldId id="370" r:id="rId6"/>
    <p:sldId id="352" r:id="rId7"/>
    <p:sldId id="373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D35E"/>
    <a:srgbClr val="FFC20F"/>
    <a:srgbClr val="29B9A6"/>
    <a:srgbClr val="F47264"/>
    <a:srgbClr val="84CBC5"/>
    <a:srgbClr val="144C74"/>
    <a:srgbClr val="1B6AA3"/>
    <a:srgbClr val="14507A"/>
    <a:srgbClr val="45B2A8"/>
    <a:srgbClr val="008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94" autoAdjust="0"/>
    <p:restoredTop sz="88188" autoAdjust="0"/>
  </p:normalViewPr>
  <p:slideViewPr>
    <p:cSldViewPr snapToGrid="0">
      <p:cViewPr>
        <p:scale>
          <a:sx n="98" d="100"/>
          <a:sy n="98" d="100"/>
        </p:scale>
        <p:origin x="-1248" y="-150"/>
      </p:cViewPr>
      <p:guideLst>
        <p:guide orient="horz" pos="217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AE6BB-1AF5-402D-BA7F-40ACC76352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B7180-7E15-4A0D-95D9-9A4C1292B94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B7180-7E15-4A0D-95D9-9A4C1292B9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B7180-7E15-4A0D-95D9-9A4C1292B94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DD89-DA72-4956-8961-85B6562EBF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8F1E-C324-4ECD-9D66-17513A2AE6B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>
            <a:off x="4934949" y="704881"/>
            <a:ext cx="4057614" cy="3497943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3945919">
            <a:off x="10303310" y="4034318"/>
            <a:ext cx="391729" cy="337697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8598772">
            <a:off x="10372801" y="5007513"/>
            <a:ext cx="266912" cy="230096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8598772">
            <a:off x="10879854" y="4946293"/>
            <a:ext cx="266912" cy="230096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 rot="7938589">
            <a:off x="9932817" y="4575168"/>
            <a:ext cx="1368693" cy="1257291"/>
            <a:chOff x="1145739" y="762009"/>
            <a:chExt cx="1001675" cy="920146"/>
          </a:xfrm>
        </p:grpSpPr>
        <p:sp>
          <p:nvSpPr>
            <p:cNvPr id="48" name="等腰三角形 47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13953573">
            <a:off x="3510689" y="3514989"/>
            <a:ext cx="848663" cy="779588"/>
            <a:chOff x="1145739" y="762009"/>
            <a:chExt cx="1001675" cy="920146"/>
          </a:xfrm>
        </p:grpSpPr>
        <p:sp>
          <p:nvSpPr>
            <p:cNvPr id="35" name="等腰三角形 34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62411" y="1436839"/>
            <a:ext cx="5202504" cy="4484918"/>
            <a:chOff x="4362411" y="1436839"/>
            <a:chExt cx="5202504" cy="4484918"/>
          </a:xfrm>
        </p:grpSpPr>
        <p:sp>
          <p:nvSpPr>
            <p:cNvPr id="15" name="等腰三角形 14"/>
            <p:cNvSpPr/>
            <p:nvPr/>
          </p:nvSpPr>
          <p:spPr>
            <a:xfrm rot="10800000">
              <a:off x="4362411" y="1436839"/>
              <a:ext cx="5202504" cy="4484918"/>
            </a:xfrm>
            <a:prstGeom prst="triangle">
              <a:avLst/>
            </a:prstGeom>
            <a:noFill/>
            <a:ln w="19050"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4362411" y="1960707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4362411" y="1816570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4362411" y="1663444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5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等腰三角形 40"/>
          <p:cNvSpPr/>
          <p:nvPr/>
        </p:nvSpPr>
        <p:spPr>
          <a:xfrm rot="10800000">
            <a:off x="4362411" y="1538357"/>
            <a:ext cx="5202504" cy="3961050"/>
          </a:xfrm>
          <a:prstGeom prst="triangle">
            <a:avLst/>
          </a:prstGeom>
          <a:noFill/>
          <a:ln w="12700">
            <a:solidFill>
              <a:srgbClr val="FFC20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50840" y="3596640"/>
            <a:ext cx="39325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  </a:t>
            </a:r>
            <a:r>
              <a:rPr lang="zh-CN" altLang="en-US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学生</a:t>
            </a:r>
            <a:r>
              <a:rPr lang="zh-CN" altLang="en-US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缴费指南</a:t>
            </a:r>
            <a:endParaRPr lang="zh-CN" altLang="en-US" sz="2800" dirty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72391" y="2936054"/>
            <a:ext cx="48542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   </a:t>
            </a:r>
            <a:r>
              <a:rPr lang="zh-CN" altLang="en-US" sz="28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营口理工学院</a:t>
            </a:r>
            <a:endParaRPr lang="en-US" altLang="zh-CN" sz="2800" dirty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12737" y="565770"/>
            <a:ext cx="3097450" cy="2152130"/>
            <a:chOff x="912737" y="565770"/>
            <a:chExt cx="3097450" cy="2152130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76" name="等腰三角形 7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一、</a:t>
            </a:r>
            <a:r>
              <a:rPr lang="zh-CN" altLang="zh-CN" sz="3200" b="1" dirty="0">
                <a:solidFill>
                  <a:schemeClr val="bg1"/>
                </a:solidFill>
              </a:rPr>
              <a:t>关注</a:t>
            </a:r>
            <a:r>
              <a:rPr lang="zh-CN" altLang="en-US" sz="3200" b="1" dirty="0">
                <a:solidFill>
                  <a:schemeClr val="bg1"/>
                </a:solidFill>
              </a:rPr>
              <a:t>微信</a:t>
            </a:r>
            <a:r>
              <a:rPr lang="zh-CN" altLang="zh-CN" sz="3200" b="1" dirty="0">
                <a:solidFill>
                  <a:schemeClr val="bg1"/>
                </a:solidFill>
              </a:rPr>
              <a:t>公众号、用户绑定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51280"/>
            <a:ext cx="2459990" cy="484314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1.</a:t>
            </a:r>
            <a:r>
              <a:rPr lang="zh-CN" altLang="zh-CN" sz="2000" dirty="0">
                <a:solidFill>
                  <a:schemeClr val="bg1"/>
                </a:solidFill>
              </a:rPr>
              <a:t>搜索</a:t>
            </a:r>
            <a:r>
              <a:rPr lang="en-US" altLang="zh-CN" sz="2000" dirty="0">
                <a:solidFill>
                  <a:schemeClr val="bg1"/>
                </a:solidFill>
              </a:rPr>
              <a:t>“</a:t>
            </a:r>
            <a:r>
              <a:rPr lang="zh-CN" altLang="zh-CN" sz="2000" dirty="0">
                <a:solidFill>
                  <a:srgbClr val="FFFF00"/>
                </a:solidFill>
              </a:rPr>
              <a:t>营口理工学院财务处</a:t>
            </a:r>
            <a:r>
              <a:rPr lang="zh-CN" altLang="zh-CN" sz="2000" dirty="0">
                <a:solidFill>
                  <a:schemeClr val="bg1"/>
                </a:solidFill>
              </a:rPr>
              <a:t>”微信公众号并关注。</a:t>
            </a:r>
            <a:endParaRPr lang="zh-CN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2.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点击</a:t>
            </a: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en-US" sz="2000" dirty="0">
                <a:solidFill>
                  <a:srgbClr val="FFFF00"/>
                </a:solidFill>
                <a:sym typeface="+mn-ea"/>
              </a:rPr>
              <a:t>财务平台</a:t>
            </a: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，首次登陆按照提示进行用户绑定 。用户名为学号，初始密码为身份证号后六位。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3.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绑定成功后即可登陆到财务平台首页，可见当前欠费金额。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pic>
        <p:nvPicPr>
          <p:cNvPr id="5" name="图片 4" descr="营口理工学院财务处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8190" y="1567815"/>
            <a:ext cx="2323465" cy="4416425"/>
          </a:xfrm>
          <a:prstGeom prst="rect">
            <a:avLst/>
          </a:prstGeom>
        </p:spPr>
      </p:pic>
      <p:pic>
        <p:nvPicPr>
          <p:cNvPr id="10" name="图片 9" descr="IMG_70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870" y="1560830"/>
            <a:ext cx="2281555" cy="44234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0195" y="1560830"/>
            <a:ext cx="2242185" cy="4423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二、</a:t>
            </a:r>
            <a:r>
              <a:rPr lang="zh-CN" altLang="zh-CN" sz="3200" b="1" dirty="0" smtClean="0">
                <a:solidFill>
                  <a:schemeClr val="bg1"/>
                </a:solidFill>
              </a:rPr>
              <a:t>学生缴费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6915" y="1008380"/>
            <a:ext cx="2019300" cy="450723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</a:rPr>
              <a:t>按照右侧截图进行操作。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1.</a:t>
            </a:r>
            <a:r>
              <a:rPr lang="zh-CN" altLang="en-US" sz="2000" dirty="0">
                <a:solidFill>
                  <a:schemeClr val="bg1"/>
                </a:solidFill>
              </a:rPr>
              <a:t>点击</a:t>
            </a:r>
            <a:r>
              <a:rPr lang="en-US" altLang="zh-CN" sz="2000" dirty="0">
                <a:solidFill>
                  <a:schemeClr val="bg1"/>
                </a:solidFill>
              </a:rPr>
              <a:t>“</a:t>
            </a:r>
            <a:r>
              <a:rPr lang="zh-CN" altLang="en-US" sz="2000" dirty="0">
                <a:solidFill>
                  <a:srgbClr val="FFFF00"/>
                </a:solidFill>
              </a:rPr>
              <a:t>全选</a:t>
            </a:r>
            <a:r>
              <a:rPr lang="en-US" altLang="zh-CN" sz="2000" dirty="0">
                <a:solidFill>
                  <a:schemeClr val="bg1"/>
                </a:solidFill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</a:rPr>
              <a:t>进行缴费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，点击支付。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2.</a:t>
            </a:r>
            <a:r>
              <a:rPr lang="zh-CN" altLang="zh-CN" sz="2000" dirty="0">
                <a:solidFill>
                  <a:schemeClr val="bg1"/>
                </a:solidFill>
              </a:rPr>
              <a:t>勾选</a:t>
            </a:r>
            <a:r>
              <a:rPr lang="en-US" altLang="zh-CN" sz="2000" dirty="0">
                <a:solidFill>
                  <a:schemeClr val="bg1"/>
                </a:solidFill>
              </a:rPr>
              <a:t>“</a:t>
            </a:r>
            <a:r>
              <a:rPr lang="zh-CN" altLang="zh-CN" sz="2000" dirty="0">
                <a:solidFill>
                  <a:srgbClr val="FFFF00"/>
                </a:solidFill>
              </a:rPr>
              <a:t>我已</a:t>
            </a:r>
            <a:r>
              <a:rPr lang="zh-CN" altLang="zh-CN" sz="2000" dirty="0">
                <a:solidFill>
                  <a:srgbClr val="FFFF00"/>
                </a:solidFill>
              </a:rPr>
              <a:t>确认身份信息</a:t>
            </a:r>
            <a:r>
              <a:rPr lang="en-US" altLang="zh-CN" sz="2000" dirty="0">
                <a:solidFill>
                  <a:srgbClr val="FFFF00"/>
                </a:solidFill>
              </a:rPr>
              <a:t>”</a:t>
            </a:r>
            <a:r>
              <a:rPr lang="zh-CN" altLang="en-US" sz="2000" dirty="0">
                <a:solidFill>
                  <a:srgbClr val="FFFF00"/>
                </a:solidFill>
              </a:rPr>
              <a:t>。</a:t>
            </a:r>
            <a:endParaRPr lang="zh-CN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</a:rPr>
              <a:t>3.</a:t>
            </a:r>
            <a:r>
              <a:rPr lang="zh-CN" altLang="zh-CN" sz="2000" dirty="0">
                <a:solidFill>
                  <a:schemeClr val="bg1"/>
                </a:solidFill>
              </a:rPr>
              <a:t>点击</a:t>
            </a:r>
            <a:r>
              <a:rPr lang="en-US" altLang="zh-CN" sz="2000" dirty="0">
                <a:solidFill>
                  <a:schemeClr val="bg1"/>
                </a:solidFill>
              </a:rPr>
              <a:t>“</a:t>
            </a:r>
            <a:r>
              <a:rPr lang="zh-CN" altLang="zh-CN" sz="2000" dirty="0">
                <a:solidFill>
                  <a:srgbClr val="FFFF00"/>
                </a:solidFill>
              </a:rPr>
              <a:t>立即支付</a:t>
            </a:r>
            <a:r>
              <a:rPr lang="en-US" altLang="zh-CN" sz="2000" dirty="0">
                <a:solidFill>
                  <a:schemeClr val="bg1"/>
                </a:solidFill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</a:rPr>
              <a:t>，</a:t>
            </a:r>
            <a:r>
              <a:rPr lang="zh-CN" altLang="en-US" sz="2000" dirty="0">
                <a:solidFill>
                  <a:schemeClr val="bg1"/>
                </a:solidFill>
              </a:rPr>
              <a:t>直至支付成功页面。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4.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在</a:t>
            </a: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en-US" sz="2000" dirty="0">
                <a:solidFill>
                  <a:srgbClr val="FFFF00"/>
                </a:solidFill>
                <a:sym typeface="+mn-ea"/>
              </a:rPr>
              <a:t>订单查询</a:t>
            </a:r>
            <a:r>
              <a:rPr lang="en-US" altLang="zh-CN" sz="2000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en-US" sz="2000" dirty="0">
                <a:solidFill>
                  <a:schemeClr val="bg1"/>
                </a:solidFill>
                <a:sym typeface="+mn-ea"/>
              </a:rPr>
              <a:t>中可查看缴费流水。</a:t>
            </a:r>
            <a:endParaRPr lang="zh-CN" alt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en-US" sz="2000" dirty="0">
              <a:solidFill>
                <a:schemeClr val="bg1"/>
              </a:solidFill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32470" y="2672715"/>
            <a:ext cx="967740" cy="28067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36215" y="1357630"/>
            <a:ext cx="2206625" cy="4610100"/>
          </a:xfrm>
          <a:prstGeom prst="rect">
            <a:avLst/>
          </a:prstGeom>
        </p:spPr>
      </p:pic>
      <p:pic>
        <p:nvPicPr>
          <p:cNvPr id="7" name="图片 6" descr="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470" y="1357630"/>
            <a:ext cx="2131060" cy="4611370"/>
          </a:xfrm>
          <a:prstGeom prst="rect">
            <a:avLst/>
          </a:prstGeom>
        </p:spPr>
      </p:pic>
      <p:pic>
        <p:nvPicPr>
          <p:cNvPr id="12" name="图片 11" descr="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770" y="1353820"/>
            <a:ext cx="2242185" cy="4610735"/>
          </a:xfrm>
          <a:prstGeom prst="rect">
            <a:avLst/>
          </a:prstGeom>
        </p:spPr>
      </p:pic>
      <p:pic>
        <p:nvPicPr>
          <p:cNvPr id="13" name="图片 12" descr="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1530" y="1353820"/>
            <a:ext cx="2181860" cy="46139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1405" y="1633220"/>
            <a:ext cx="2213610" cy="44164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0500" y="1370965"/>
            <a:ext cx="2159635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  <a:sym typeface="+mn-ea"/>
              </a:rPr>
              <a:t>1.</a:t>
            </a:r>
            <a:r>
              <a:rPr lang="zh-CN" altLang="zh-CN" dirty="0">
                <a:solidFill>
                  <a:schemeClr val="bg1"/>
                </a:solidFill>
                <a:sym typeface="+mn-ea"/>
              </a:rPr>
              <a:t>打开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zh-CN" dirty="0">
                <a:solidFill>
                  <a:srgbClr val="FFFF00"/>
                </a:solidFill>
                <a:sym typeface="+mn-ea"/>
              </a:rPr>
              <a:t>营口理工学院财务处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zh-CN" dirty="0">
                <a:solidFill>
                  <a:schemeClr val="bg1"/>
                </a:solidFill>
                <a:sym typeface="+mn-ea"/>
              </a:rPr>
              <a:t>微信公众号中的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zh-CN" dirty="0">
                <a:solidFill>
                  <a:srgbClr val="FFFF00"/>
                </a:solidFill>
                <a:sym typeface="+mn-ea"/>
              </a:rPr>
              <a:t>电子票夹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zh-CN" dirty="0">
                <a:solidFill>
                  <a:schemeClr val="bg1"/>
                </a:solidFill>
                <a:sym typeface="+mn-ea"/>
              </a:rPr>
              <a:t>。</a:t>
            </a:r>
            <a:endParaRPr lang="zh-CN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bg1"/>
                </a:solidFill>
                <a:sym typeface="+mn-ea"/>
              </a:rPr>
              <a:t>2.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在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zh-CN" dirty="0">
                <a:solidFill>
                  <a:srgbClr val="FFFF00"/>
                </a:solidFill>
                <a:sym typeface="+mn-ea"/>
              </a:rPr>
              <a:t>电子票夹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小程序中选择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zh-CN" dirty="0">
                <a:solidFill>
                  <a:srgbClr val="FFFF00"/>
                </a:solidFill>
                <a:sym typeface="+mn-ea"/>
              </a:rPr>
              <a:t>手机号注册</a:t>
            </a:r>
            <a:r>
              <a:rPr lang="en-US" altLang="zh-CN" dirty="0">
                <a:solidFill>
                  <a:srgbClr val="FFFF00"/>
                </a:solidFill>
                <a:sym typeface="+mn-ea"/>
              </a:rPr>
              <a:t>”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，注册后登陆。登录后进行实名认证。如果与微信号绑定的手机号与手机号相同，可使用微信用户快速登录。</a:t>
            </a:r>
            <a:endParaRPr lang="zh-CN" altLang="en-US" dirty="0">
              <a:solidFill>
                <a:schemeClr val="bg1"/>
              </a:solidFill>
              <a:sym typeface="+mn-ea"/>
            </a:endParaRPr>
          </a:p>
          <a:p>
            <a:pPr marL="0" indent="0">
              <a:buNone/>
            </a:pPr>
            <a:endParaRPr lang="zh-CN" altLang="en-US" dirty="0">
              <a:solidFill>
                <a:schemeClr val="bg1"/>
              </a:solidFill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bg1"/>
                </a:solidFill>
              </a:rPr>
              <a:t>3.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缴费后十个工作日点击“查看电子票”即可获得电子票据。</a:t>
            </a:r>
            <a:endParaRPr lang="zh-CN" altLang="en-US" b="1" dirty="0">
              <a:solidFill>
                <a:schemeClr val="bg1"/>
              </a:solidFill>
              <a:sym typeface="+mn-ea"/>
            </a:endParaRPr>
          </a:p>
          <a:p>
            <a:pPr marL="0" indent="0">
              <a:buNone/>
            </a:pP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1318260" y="762635"/>
            <a:ext cx="467423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sz="3200" b="1" dirty="0">
                <a:solidFill>
                  <a:schemeClr val="bg1"/>
                </a:solidFill>
                <a:sym typeface="+mn-ea"/>
              </a:rPr>
              <a:t>三、</a:t>
            </a:r>
            <a:r>
              <a:rPr lang="zh-CN" altLang="zh-CN" sz="3200" b="1" dirty="0">
                <a:solidFill>
                  <a:schemeClr val="bg1"/>
                </a:solidFill>
                <a:latin typeface="+mj-lt"/>
                <a:ea typeface="+mj-ea"/>
                <a:cs typeface="+mj-cs"/>
                <a:sym typeface="+mn-ea"/>
              </a:rPr>
              <a:t>获取</a:t>
            </a:r>
            <a:r>
              <a:rPr lang="zh-CN" altLang="zh-CN" sz="3200" b="1" dirty="0">
                <a:solidFill>
                  <a:schemeClr val="bg1"/>
                </a:solidFill>
                <a:sym typeface="+mn-ea"/>
              </a:rPr>
              <a:t>学宿费电子票据</a:t>
            </a:r>
            <a:endParaRPr lang="zh-CN" altLang="en-US" sz="32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160" y="1633220"/>
            <a:ext cx="2303780" cy="44157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1850" y="1633855"/>
            <a:ext cx="2171065" cy="4414520"/>
          </a:xfrm>
          <a:prstGeom prst="rect">
            <a:avLst/>
          </a:prstGeom>
        </p:spPr>
      </p:pic>
      <p:pic>
        <p:nvPicPr>
          <p:cNvPr id="6" name="图片 5" descr="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9805" y="1633220"/>
            <a:ext cx="2129790" cy="44164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8200" y="1355090"/>
            <a:ext cx="2459990" cy="4843145"/>
          </a:xfrm>
        </p:spPr>
        <p:txBody>
          <a:bodyPr>
            <a:noAutofit/>
          </a:bodyPr>
          <a:p>
            <a:pPr marL="0" indent="0">
              <a:buNone/>
            </a:pPr>
            <a:endParaRPr lang="en-US" altLang="zh-CN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9245" y="5622290"/>
            <a:ext cx="1149921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FontTx/>
            </a:pPr>
            <a:r>
              <a:rPr lang="zh-CN" altLang="zh-CN" sz="2400" dirty="0">
                <a:solidFill>
                  <a:schemeClr val="bg1"/>
                </a:solidFill>
              </a:rPr>
              <a:t>请注意：给他人转发电子票时需要选择发送邮箱，不要选择微信转发（微信转发后本人将无法存留电子票，如误操作，在“我的”—发送记录—微信发送进行撤回）</a:t>
            </a:r>
            <a:endParaRPr lang="zh-CN" altLang="zh-CN" sz="2400" dirty="0">
              <a:solidFill>
                <a:schemeClr val="bg1"/>
              </a:solidFill>
            </a:endParaRPr>
          </a:p>
        </p:txBody>
      </p:sp>
      <p:pic>
        <p:nvPicPr>
          <p:cNvPr id="4" name="图片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896620"/>
            <a:ext cx="2429510" cy="4561205"/>
          </a:xfrm>
          <a:prstGeom prst="rect">
            <a:avLst/>
          </a:prstGeom>
        </p:spPr>
      </p:pic>
      <p:pic>
        <p:nvPicPr>
          <p:cNvPr id="7" name="图片 6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115" y="896620"/>
            <a:ext cx="2562225" cy="4561205"/>
          </a:xfrm>
          <a:prstGeom prst="rect">
            <a:avLst/>
          </a:prstGeom>
        </p:spPr>
      </p:pic>
      <p:pic>
        <p:nvPicPr>
          <p:cNvPr id="10" name="图片 9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790" y="896620"/>
            <a:ext cx="2462530" cy="4560570"/>
          </a:xfrm>
          <a:prstGeom prst="rect">
            <a:avLst/>
          </a:prstGeom>
        </p:spPr>
      </p:pic>
      <p:pic>
        <p:nvPicPr>
          <p:cNvPr id="11" name="图片 10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3225" y="896620"/>
            <a:ext cx="2515235" cy="4560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</Words>
  <Application>WPS 演示</Application>
  <PresentationFormat>自定义</PresentationFormat>
  <Paragraphs>35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宋体</vt:lpstr>
      <vt:lpstr>Wingdings</vt:lpstr>
      <vt:lpstr>迷你简汉真广标</vt:lpstr>
      <vt:lpstr>Calibri</vt:lpstr>
      <vt:lpstr>微软雅黑</vt:lpstr>
      <vt:lpstr>Arial Unicode MS</vt:lpstr>
      <vt:lpstr>Calibri Light</vt:lpstr>
      <vt:lpstr>Office 主题</vt:lpstr>
      <vt:lpstr>PowerPoint 演示文稿</vt:lpstr>
      <vt:lpstr>一、关注微信公众号、用户绑定</vt:lpstr>
      <vt:lpstr>二、学生缴费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bilin</dc:creator>
  <cp:lastModifiedBy>Candy</cp:lastModifiedBy>
  <cp:revision>609</cp:revision>
  <dcterms:created xsi:type="dcterms:W3CDTF">2015-03-19T06:14:00Z</dcterms:created>
  <dcterms:modified xsi:type="dcterms:W3CDTF">2021-07-05T01:05:17Z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2052-11.3.0.9228</vt:lpwstr>
  </property>
</Properties>
</file>